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4"/>
  </p:notesMasterIdLst>
  <p:sldIdLst>
    <p:sldId id="256" r:id="rId6"/>
    <p:sldId id="257" r:id="rId7"/>
    <p:sldId id="319" r:id="rId8"/>
    <p:sldId id="264" r:id="rId9"/>
    <p:sldId id="302" r:id="rId10"/>
    <p:sldId id="320" r:id="rId11"/>
    <p:sldId id="308" r:id="rId12"/>
    <p:sldId id="327" r:id="rId13"/>
    <p:sldId id="328" r:id="rId14"/>
    <p:sldId id="321" r:id="rId15"/>
    <p:sldId id="323" r:id="rId16"/>
    <p:sldId id="309" r:id="rId17"/>
    <p:sldId id="324" r:id="rId18"/>
    <p:sldId id="325" r:id="rId19"/>
    <p:sldId id="313" r:id="rId20"/>
    <p:sldId id="326" r:id="rId21"/>
    <p:sldId id="318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25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BC0"/>
    <a:srgbClr val="7A1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41" autoAdjust="0"/>
  </p:normalViewPr>
  <p:slideViewPr>
    <p:cSldViewPr snapToGrid="0" snapToObjects="1">
      <p:cViewPr varScale="1">
        <p:scale>
          <a:sx n="82" d="100"/>
          <a:sy n="82" d="100"/>
        </p:scale>
        <p:origin x="67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244EB-7D52-1240-BC06-4F60B40B34AD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C7639-E76C-8C43-9F60-D71A1D5AD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2770188"/>
            <a:ext cx="12192000" cy="408781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932516"/>
            <a:ext cx="9144000" cy="1126981"/>
          </a:xfrm>
        </p:spPr>
        <p:txBody>
          <a:bodyPr anchor="b">
            <a:normAutofit/>
          </a:bodyPr>
          <a:lstStyle>
            <a:lvl1pPr algn="l">
              <a:defRPr sz="44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0" y="2151569"/>
            <a:ext cx="9144000" cy="37883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 cap="all" baseline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91" y="5928749"/>
            <a:ext cx="1904463" cy="427605"/>
          </a:xfrm>
          <a:prstGeom prst="rect">
            <a:avLst/>
          </a:prstGeom>
        </p:spPr>
      </p:pic>
      <p:sp>
        <p:nvSpPr>
          <p:cNvPr id="6" name="Content Placeholder 14"/>
          <p:cNvSpPr>
            <a:spLocks noGrp="1"/>
          </p:cNvSpPr>
          <p:nvPr>
            <p:ph sz="quarter" idx="15"/>
          </p:nvPr>
        </p:nvSpPr>
        <p:spPr>
          <a:xfrm>
            <a:off x="508000" y="417443"/>
            <a:ext cx="3182471" cy="275291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15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2" y="2149923"/>
            <a:ext cx="5247819" cy="3778822"/>
          </a:xfrm>
        </p:spPr>
        <p:txBody>
          <a:bodyPr/>
          <a:lstStyle>
            <a:lvl1pPr marL="228589" indent="-228589">
              <a:buClr>
                <a:schemeClr val="accent1"/>
              </a:buClr>
              <a:buFont typeface="Wingdings" charset="2"/>
              <a:buChar char="§"/>
              <a:defRPr sz="2400" b="0" i="0">
                <a:latin typeface="Arial" charset="0"/>
                <a:ea typeface="Arial" charset="0"/>
                <a:cs typeface="Arial" charset="0"/>
              </a:defRPr>
            </a:lvl1pPr>
            <a:lvl2pPr marL="685766" indent="-228589">
              <a:buClr>
                <a:schemeClr val="accent1"/>
              </a:buClr>
              <a:buFont typeface="Wingdings" charset="2"/>
              <a:buChar char="§"/>
              <a:defRPr sz="1800" b="0" i="0">
                <a:latin typeface="Arial" charset="0"/>
                <a:ea typeface="Arial" charset="0"/>
                <a:cs typeface="Arial" charset="0"/>
              </a:defRPr>
            </a:lvl2pPr>
            <a:lvl3pPr marL="1142942" indent="-228589">
              <a:buClr>
                <a:schemeClr val="accent1"/>
              </a:buClr>
              <a:buFont typeface="Wingdings" charset="2"/>
              <a:buChar char="§"/>
              <a:defRPr sz="1600" b="0" i="0">
                <a:latin typeface="Arial" charset="0"/>
                <a:ea typeface="Arial" charset="0"/>
                <a:cs typeface="Arial" charset="0"/>
              </a:defRPr>
            </a:lvl3pPr>
            <a:lvl4pPr marL="1600120" indent="-228589">
              <a:buClr>
                <a:schemeClr val="accent1"/>
              </a:buClr>
              <a:buFont typeface="Wingdings" charset="2"/>
              <a:buChar char="§"/>
              <a:defRPr sz="1400" b="0" i="0">
                <a:latin typeface="Arial" charset="0"/>
                <a:ea typeface="Arial" charset="0"/>
                <a:cs typeface="Arial" charset="0"/>
              </a:defRPr>
            </a:lvl4pPr>
            <a:lvl5pPr marL="2057298" indent="-228589">
              <a:buClr>
                <a:schemeClr val="accent1"/>
              </a:buClr>
              <a:buFont typeface="Wingdings" charset="2"/>
              <a:buChar char="§"/>
              <a:defRPr sz="12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6356354"/>
            <a:ext cx="2743200" cy="365125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F361196-0B40-E541-8A47-F5CEA6A16A2D}" type="datetime1">
              <a:rPr lang="en-CA" smtClean="0"/>
              <a:t>2018-12-07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14531" y="6356354"/>
            <a:ext cx="2743200" cy="365125"/>
          </a:xfr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B8F089F-C3E6-9C4B-B1A3-EE63910AAC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4"/>
          </p:nvPr>
        </p:nvSpPr>
        <p:spPr>
          <a:xfrm>
            <a:off x="508002" y="1672129"/>
            <a:ext cx="5247819" cy="378835"/>
          </a:xfrm>
        </p:spPr>
        <p:txBody>
          <a:bodyPr>
            <a:noAutofit/>
          </a:bodyPr>
          <a:lstStyle>
            <a:lvl1pPr marL="0" indent="0" algn="l">
              <a:buNone/>
              <a:defRPr sz="1300" b="1" i="0" cap="all" baseline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08001" y="692732"/>
            <a:ext cx="10515600" cy="88044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007103" y="1672129"/>
            <a:ext cx="5753351" cy="395749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6007103" y="5712429"/>
            <a:ext cx="2471127" cy="2163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1" i="0" cap="all" baseline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2pPr>
            <a:lvl3pPr marL="914354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3pPr>
            <a:lvl4pPr marL="1371532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4pPr>
            <a:lvl5pPr marL="1828709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5pPr>
          </a:lstStyle>
          <a:p>
            <a:pPr lvl="0"/>
            <a:r>
              <a:rPr lang="en-US" dirty="0"/>
              <a:t>PHOTO CAPTION</a:t>
            </a:r>
          </a:p>
        </p:txBody>
      </p:sp>
      <p:sp>
        <p:nvSpPr>
          <p:cNvPr id="11" name="Content Placeholder 14"/>
          <p:cNvSpPr>
            <a:spLocks noGrp="1"/>
          </p:cNvSpPr>
          <p:nvPr>
            <p:ph sz="quarter" idx="15"/>
          </p:nvPr>
        </p:nvSpPr>
        <p:spPr>
          <a:xfrm>
            <a:off x="508000" y="417443"/>
            <a:ext cx="3182471" cy="275291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317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5625"/>
            <a:ext cx="5181600" cy="4103119"/>
          </a:xfrm>
        </p:spPr>
        <p:txBody>
          <a:bodyPr numCol="2" spcCol="180000">
            <a:normAutofit/>
          </a:bodyPr>
          <a:lstStyle>
            <a:lvl1pPr marL="0" indent="0">
              <a:buFontTx/>
              <a:buNone/>
              <a:defRPr sz="1200" b="0" i="0">
                <a:latin typeface="Arial" charset="0"/>
                <a:ea typeface="Arial" charset="0"/>
                <a:cs typeface="Arial" charset="0"/>
              </a:defRPr>
            </a:lvl1pPr>
            <a:lvl2pPr marL="457178" indent="0">
              <a:buFontTx/>
              <a:buNone/>
              <a:defRPr sz="1400" b="0" i="0">
                <a:latin typeface="Cooper Hewitt Book" charset="0"/>
                <a:ea typeface="Cooper Hewitt Book" charset="0"/>
                <a:cs typeface="Cooper Hewitt Book" charset="0"/>
              </a:defRPr>
            </a:lvl2pPr>
            <a:lvl3pPr marL="914354" indent="0">
              <a:buFontTx/>
              <a:buNone/>
              <a:defRPr sz="1400" b="0" i="0">
                <a:latin typeface="Cooper Hewitt Book" charset="0"/>
                <a:ea typeface="Cooper Hewitt Book" charset="0"/>
                <a:cs typeface="Cooper Hewitt Book" charset="0"/>
              </a:defRPr>
            </a:lvl3pPr>
            <a:lvl4pPr marL="1371532" indent="0">
              <a:buFontTx/>
              <a:buNone/>
              <a:defRPr sz="1400" b="0" i="0">
                <a:latin typeface="Cooper Hewitt Book" charset="0"/>
                <a:ea typeface="Cooper Hewitt Book" charset="0"/>
                <a:cs typeface="Cooper Hewitt Book" charset="0"/>
              </a:defRPr>
            </a:lvl4pPr>
            <a:lvl5pPr marL="1828709" indent="0">
              <a:buFontTx/>
              <a:buNone/>
              <a:defRPr sz="1400" b="0" i="0">
                <a:latin typeface="Cooper Hewitt Book" charset="0"/>
                <a:ea typeface="Cooper Hewitt Book" charset="0"/>
                <a:cs typeface="Cooper Hewitt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0" y="6356354"/>
            <a:ext cx="2743200" cy="365125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E8765C7-701F-E24F-8236-F05197BACA50}" type="datetime1">
              <a:rPr lang="en-CA" smtClean="0"/>
              <a:t>2018-12-07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17251" y="6356354"/>
            <a:ext cx="2743200" cy="365125"/>
          </a:xfr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B8F089F-C3E6-9C4B-B1A3-EE63910AAC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08001" y="692731"/>
            <a:ext cx="10515600" cy="880441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007103" y="1825625"/>
            <a:ext cx="5753351" cy="37709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6007103" y="5713793"/>
            <a:ext cx="2471127" cy="2163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1" i="0" cap="all" baseline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2pPr>
            <a:lvl3pPr marL="914354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3pPr>
            <a:lvl4pPr marL="1371532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4pPr>
            <a:lvl5pPr marL="1828709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5pPr>
          </a:lstStyle>
          <a:p>
            <a:pPr lvl="0"/>
            <a:r>
              <a:rPr lang="en-US" dirty="0"/>
              <a:t>PHOTO CAPTION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5"/>
          </p:nvPr>
        </p:nvSpPr>
        <p:spPr>
          <a:xfrm>
            <a:off x="508000" y="417443"/>
            <a:ext cx="3182471" cy="275291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62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3" y="1825624"/>
            <a:ext cx="5190671" cy="4103119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356354"/>
            <a:ext cx="2743200" cy="365125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FBAA87C-7F68-DC4D-99EC-BFAA191F1358}" type="datetime1">
              <a:rPr lang="en-CA" smtClean="0"/>
              <a:t>2018-12-07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17251" y="6356354"/>
            <a:ext cx="2743200" cy="365125"/>
          </a:xfr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B8F089F-C3E6-9C4B-B1A3-EE63910AAC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08001" y="692731"/>
            <a:ext cx="10515600" cy="88044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007103" y="1825625"/>
            <a:ext cx="5753351" cy="37709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6007103" y="5713793"/>
            <a:ext cx="2471127" cy="2163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1" i="0" cap="all" baseline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2pPr>
            <a:lvl3pPr marL="914354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3pPr>
            <a:lvl4pPr marL="1371532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4pPr>
            <a:lvl5pPr marL="1828709" indent="0">
              <a:buFontTx/>
              <a:buNone/>
              <a:defRPr sz="1400" b="1" i="0" cap="all" baseline="0">
                <a:solidFill>
                  <a:schemeClr val="accent4"/>
                </a:solidFill>
                <a:latin typeface="Cooper Hewitt" charset="0"/>
                <a:ea typeface="Cooper Hewitt" charset="0"/>
                <a:cs typeface="Cooper Hewitt" charset="0"/>
              </a:defRPr>
            </a:lvl5pPr>
          </a:lstStyle>
          <a:p>
            <a:pPr lvl="0"/>
            <a:r>
              <a:rPr lang="en-US" dirty="0"/>
              <a:t>PHOTO CAPTION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5"/>
          </p:nvPr>
        </p:nvSpPr>
        <p:spPr>
          <a:xfrm>
            <a:off x="508000" y="417443"/>
            <a:ext cx="3182471" cy="275291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91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4" y="1825624"/>
            <a:ext cx="4989972" cy="3903845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1" y="6356354"/>
            <a:ext cx="2743200" cy="365125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FBAA87C-7F68-DC4D-99EC-BFAA191F1358}" type="datetime1">
              <a:rPr lang="en-CA" smtClean="0"/>
              <a:t>2018-12-07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17251" y="6356354"/>
            <a:ext cx="2743200" cy="365125"/>
          </a:xfr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B8F089F-C3E6-9C4B-B1A3-EE63910AAC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08001" y="692731"/>
            <a:ext cx="10515600" cy="88044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/>
          </p:nvPr>
        </p:nvSpPr>
        <p:spPr>
          <a:xfrm>
            <a:off x="6033629" y="1825623"/>
            <a:ext cx="4989972" cy="3903845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5"/>
          </p:nvPr>
        </p:nvSpPr>
        <p:spPr>
          <a:xfrm>
            <a:off x="508000" y="417443"/>
            <a:ext cx="3182471" cy="275291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825625"/>
            <a:ext cx="5181600" cy="4103119"/>
          </a:xfrm>
        </p:spPr>
        <p:txBody>
          <a:bodyPr numCol="2" spcCol="180000">
            <a:normAutofit/>
          </a:bodyPr>
          <a:lstStyle>
            <a:lvl1pPr marL="0" indent="0">
              <a:buFontTx/>
              <a:buNone/>
              <a:defRPr sz="1200" b="0" i="0">
                <a:latin typeface="Arial" charset="0"/>
                <a:ea typeface="Arial" charset="0"/>
                <a:cs typeface="Arial" charset="0"/>
              </a:defRPr>
            </a:lvl1pPr>
            <a:lvl2pPr marL="457178" indent="0">
              <a:buFontTx/>
              <a:buNone/>
              <a:defRPr sz="1400" b="0" i="0">
                <a:latin typeface="Cooper Hewitt Book" charset="0"/>
                <a:ea typeface="Cooper Hewitt Book" charset="0"/>
                <a:cs typeface="Cooper Hewitt Book" charset="0"/>
              </a:defRPr>
            </a:lvl2pPr>
            <a:lvl3pPr marL="914354" indent="0">
              <a:buFontTx/>
              <a:buNone/>
              <a:defRPr sz="1400" b="0" i="0">
                <a:latin typeface="Cooper Hewitt Book" charset="0"/>
                <a:ea typeface="Cooper Hewitt Book" charset="0"/>
                <a:cs typeface="Cooper Hewitt Book" charset="0"/>
              </a:defRPr>
            </a:lvl3pPr>
            <a:lvl4pPr marL="1371532" indent="0">
              <a:buFontTx/>
              <a:buNone/>
              <a:defRPr sz="1400" b="0" i="0">
                <a:latin typeface="Cooper Hewitt Book" charset="0"/>
                <a:ea typeface="Cooper Hewitt Book" charset="0"/>
                <a:cs typeface="Cooper Hewitt Book" charset="0"/>
              </a:defRPr>
            </a:lvl4pPr>
            <a:lvl5pPr marL="1828709" indent="0">
              <a:buFontTx/>
              <a:buNone/>
              <a:defRPr sz="1400" b="0" i="0">
                <a:latin typeface="Cooper Hewitt Book" charset="0"/>
                <a:ea typeface="Cooper Hewitt Book" charset="0"/>
                <a:cs typeface="Cooper Hewitt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0" y="6356354"/>
            <a:ext cx="2743200" cy="365125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AEC6A7B-C09F-BA46-B3D0-8B13DBE3D39C}" type="datetime1">
              <a:rPr lang="en-CA" smtClean="0"/>
              <a:t>2018-12-07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17251" y="6356354"/>
            <a:ext cx="2743200" cy="365125"/>
          </a:xfrm>
        </p:spPr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B8F089F-C3E6-9C4B-B1A3-EE63910AAC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7"/>
          </p:nvPr>
        </p:nvSpPr>
        <p:spPr>
          <a:xfrm>
            <a:off x="6035928" y="1825625"/>
            <a:ext cx="5724525" cy="390314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8001" y="692731"/>
            <a:ext cx="10515600" cy="88044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5"/>
          </p:nvPr>
        </p:nvSpPr>
        <p:spPr>
          <a:xfrm>
            <a:off x="508000" y="417443"/>
            <a:ext cx="3182471" cy="275291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12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692728"/>
            <a:ext cx="10515600" cy="997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Univers LT Std 57 Condensed" charset="0"/>
                <a:ea typeface="Univers LT Std 57 Condensed" charset="0"/>
                <a:cs typeface="Univers LT Std 57 Condensed" charset="0"/>
              </a:defRPr>
            </a:lvl1pPr>
          </a:lstStyle>
          <a:p>
            <a:fld id="{22A9CD1A-9BD6-6A4A-99B0-346CFE781BC7}" type="datetime1">
              <a:rPr lang="en-CA" smtClean="0"/>
              <a:t>2018-12-07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Univers LT Std 57 Condensed" charset="0"/>
                <a:ea typeface="Univers LT Std 57 Condensed" charset="0"/>
                <a:cs typeface="Univers LT Std 57 Condensed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Univers LT Std 67 Bold Condensed" charset="0"/>
                <a:ea typeface="Univers LT Std 67 Bold Condensed" charset="0"/>
                <a:cs typeface="Univers LT Std 67 Bold Condensed" charset="0"/>
              </a:defRPr>
            </a:lvl1pPr>
          </a:lstStyle>
          <a:p>
            <a:fld id="{8B8F089F-C3E6-9C4B-B1A3-EE63910AAC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3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75" r:id="rId5"/>
    <p:sldLayoutId id="2147483673" r:id="rId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784" y="6222048"/>
            <a:ext cx="1904463" cy="4276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30716" y="1036050"/>
            <a:ext cx="11593805" cy="1126981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0070C0"/>
                </a:solidFill>
              </a:rPr>
              <a:t>Floating a new business course: Developing market segments for Creek Boats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2179" y="6344492"/>
            <a:ext cx="1998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November 2017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0C085DB-369B-4E8F-85F2-E4374C5F5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179" y="2375040"/>
            <a:ext cx="9144000" cy="378834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Andrew Wise, AZIZ Malik , Karthik Subramanian, and Mark Preston</a:t>
            </a:r>
          </a:p>
          <a:p>
            <a:endParaRPr lang="en-CA" dirty="0"/>
          </a:p>
        </p:txBody>
      </p:sp>
      <p:pic>
        <p:nvPicPr>
          <p:cNvPr id="1026" name="Picture 2" descr="four boats docked near land surrounded by green leaf trees">
            <a:extLst>
              <a:ext uri="{FF2B5EF4-FFF2-40B4-BE49-F238E27FC236}">
                <a16:creationId xmlns:a16="http://schemas.microsoft.com/office/drawing/2014/main" id="{CF015F13-43C5-4F3F-8B48-1E7CA690353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8" b="248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3CB89A-845F-4270-B14B-CBCA76B32FDB}"/>
              </a:ext>
            </a:extLst>
          </p:cNvPr>
          <p:cNvSpPr/>
          <p:nvPr/>
        </p:nvSpPr>
        <p:spPr>
          <a:xfrm>
            <a:off x="0" y="2724469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22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"/>
    </mc:Choice>
    <mc:Fallback xmlns="">
      <p:transition spd="slow" advTm="17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>
          <a:xfrm>
            <a:off x="508000" y="1343879"/>
            <a:ext cx="6908800" cy="354865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How did we define customer segments?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772583"/>
            <a:ext cx="10515600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CA" dirty="0">
                <a:solidFill>
                  <a:srgbClr val="0070C0"/>
                </a:solidFill>
              </a:rPr>
              <a:t>Customer Segmentation Approach #2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61158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0" y="582173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259186" y="1957454"/>
            <a:ext cx="5836814" cy="4240988"/>
          </a:xfrm>
        </p:spPr>
        <p:txBody>
          <a:bodyPr>
            <a:normAutofit/>
          </a:bodyPr>
          <a:lstStyle/>
          <a:p>
            <a:r>
              <a:rPr lang="en-US" sz="2000" dirty="0"/>
              <a:t>Utilized K-Prototypes clustering</a:t>
            </a:r>
          </a:p>
          <a:p>
            <a:r>
              <a:rPr lang="en-US" sz="2000" dirty="0"/>
              <a:t>Combines numeric variables and demographic responses in same clustering result</a:t>
            </a:r>
          </a:p>
          <a:p>
            <a:r>
              <a:rPr lang="en-US" sz="2000" dirty="0"/>
              <a:t>Further builds on initial PCA work- factor scores included for customer needs information</a:t>
            </a:r>
          </a:p>
          <a:p>
            <a:r>
              <a:rPr lang="en-US" sz="2000" dirty="0"/>
              <a:t>Features incorporated - Gender, income, paid for current boat, who you boat with, activities performed while boating, brand loyalty, brand advocacy</a:t>
            </a:r>
          </a:p>
          <a:p>
            <a:r>
              <a:rPr lang="en-US" sz="2000" dirty="0"/>
              <a:t>Used scree plot, observation spread and interpretation to determine optimal number of clusters</a:t>
            </a:r>
          </a:p>
          <a:p>
            <a:endParaRPr lang="en-US" dirty="0"/>
          </a:p>
        </p:txBody>
      </p:sp>
      <p:pic>
        <p:nvPicPr>
          <p:cNvPr id="7170" name="Picture 2" descr="boats on body of water during golden hour">
            <a:extLst>
              <a:ext uri="{FF2B5EF4-FFF2-40B4-BE49-F238E27FC236}">
                <a16:creationId xmlns:a16="http://schemas.microsoft.com/office/drawing/2014/main" id="{C9094A99-0E10-434C-838F-E599C84D46A3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" r="1520"/>
          <a:stretch>
            <a:fillRect/>
          </a:stretch>
        </p:blipFill>
        <p:spPr bwMode="auto">
          <a:xfrm>
            <a:off x="6096000" y="1785559"/>
            <a:ext cx="5753351" cy="395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63B2274D-0BCD-4EDD-BD21-070321B52207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093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"/>
    </mc:Choice>
    <mc:Fallback xmlns="">
      <p:transition spd="slow" advTm="132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>
          <a:xfrm>
            <a:off x="508000" y="1343879"/>
            <a:ext cx="6908800" cy="354865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What do the boat segments look like?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772583"/>
            <a:ext cx="10515600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CA" dirty="0">
                <a:solidFill>
                  <a:srgbClr val="0070C0"/>
                </a:solidFill>
              </a:rPr>
              <a:t>Customer Segmentation Approach #2- Results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61158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508000" y="1832325"/>
            <a:ext cx="8393919" cy="471285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IN" sz="6400" b="1" dirty="0">
                <a:solidFill>
                  <a:srgbClr val="0070C0"/>
                </a:solidFill>
              </a:rPr>
              <a:t>Profile 1: High net worth enthusiasts</a:t>
            </a:r>
          </a:p>
          <a:p>
            <a:pPr marL="0" lv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5600" b="1" dirty="0"/>
              <a:t>Heavy</a:t>
            </a:r>
            <a:r>
              <a:rPr lang="en-US" sz="5600" dirty="0"/>
              <a:t> boat users who have income between </a:t>
            </a:r>
            <a:r>
              <a:rPr lang="en-US" sz="5600" b="1" dirty="0"/>
              <a:t>$100,000 and $125,000 </a:t>
            </a:r>
            <a:r>
              <a:rPr lang="en-US" sz="5600" dirty="0"/>
              <a:t>and are </a:t>
            </a:r>
            <a:r>
              <a:rPr lang="en-US" sz="5600" b="1" dirty="0"/>
              <a:t>brand</a:t>
            </a:r>
            <a:r>
              <a:rPr lang="en-US" sz="5600" dirty="0"/>
              <a:t> </a:t>
            </a:r>
            <a:r>
              <a:rPr lang="en-US" sz="5600" b="1" dirty="0"/>
              <a:t>advocates</a:t>
            </a:r>
            <a:r>
              <a:rPr lang="en-US" sz="5600" dirty="0"/>
              <a:t> and </a:t>
            </a:r>
            <a:r>
              <a:rPr lang="en-US" sz="5600" b="1" dirty="0"/>
              <a:t>brand loyal</a:t>
            </a:r>
            <a:r>
              <a:rPr lang="en-US" sz="5600" dirty="0"/>
              <a:t>.  They are </a:t>
            </a:r>
            <a:r>
              <a:rPr lang="en-US" sz="5600" b="1" dirty="0"/>
              <a:t>definitely</a:t>
            </a:r>
            <a:r>
              <a:rPr lang="en-US" sz="5600" dirty="0"/>
              <a:t> going to make future boat purchase. They have </a:t>
            </a:r>
            <a:r>
              <a:rPr lang="en-US" sz="5600" b="1" dirty="0"/>
              <a:t>medium purchase behavior</a:t>
            </a:r>
            <a:r>
              <a:rPr lang="en-US" sz="5600" dirty="0"/>
              <a:t> and are particular about feel </a:t>
            </a:r>
            <a:r>
              <a:rPr lang="en-US" sz="5600" b="1" dirty="0"/>
              <a:t>good </a:t>
            </a:r>
            <a:r>
              <a:rPr lang="en-US" sz="5600" dirty="0"/>
              <a:t>factors. They are </a:t>
            </a:r>
            <a:r>
              <a:rPr lang="en-US" sz="5600" b="1" dirty="0"/>
              <a:t>not</a:t>
            </a:r>
            <a:r>
              <a:rPr lang="en-US" sz="5600" dirty="0"/>
              <a:t> boat experts, but are </a:t>
            </a:r>
            <a:r>
              <a:rPr lang="en-US" sz="5600" b="1" dirty="0"/>
              <a:t>passionate</a:t>
            </a:r>
            <a:r>
              <a:rPr lang="en-US" sz="5600" dirty="0"/>
              <a:t> boat riders and are </a:t>
            </a:r>
            <a:r>
              <a:rPr lang="en-US" sz="5600" b="1" dirty="0"/>
              <a:t>price insensitive</a:t>
            </a:r>
            <a:r>
              <a:rPr lang="en-US" sz="5600" dirty="0"/>
              <a:t>. They boat with their </a:t>
            </a:r>
            <a:r>
              <a:rPr lang="en-US" sz="5600" b="1" dirty="0"/>
              <a:t>spouse</a:t>
            </a:r>
            <a:r>
              <a:rPr lang="en-US" sz="5600" dirty="0"/>
              <a:t> and </a:t>
            </a:r>
            <a:r>
              <a:rPr lang="en-US" sz="5600" b="1" dirty="0"/>
              <a:t>kids</a:t>
            </a:r>
            <a:r>
              <a:rPr lang="en-US" sz="5600" dirty="0"/>
              <a:t>, and perform </a:t>
            </a:r>
            <a:r>
              <a:rPr lang="en-US" sz="5600" b="1" dirty="0"/>
              <a:t>fishing</a:t>
            </a:r>
            <a:r>
              <a:rPr lang="en-US" sz="5600" dirty="0"/>
              <a:t>, </a:t>
            </a:r>
            <a:r>
              <a:rPr lang="en-US" sz="5600" b="1" dirty="0"/>
              <a:t>swimming</a:t>
            </a:r>
            <a:r>
              <a:rPr lang="en-US" sz="5600" dirty="0"/>
              <a:t>, </a:t>
            </a:r>
            <a:r>
              <a:rPr lang="en-US" sz="5600" b="1" dirty="0"/>
              <a:t>cruising</a:t>
            </a:r>
            <a:r>
              <a:rPr lang="en-US" sz="5600" dirty="0"/>
              <a:t>, </a:t>
            </a:r>
            <a:r>
              <a:rPr lang="en-US" sz="5600" b="1" dirty="0"/>
              <a:t>water</a:t>
            </a:r>
            <a:r>
              <a:rPr lang="en-US" sz="5600" dirty="0"/>
              <a:t> </a:t>
            </a:r>
            <a:r>
              <a:rPr lang="en-US" sz="5600" b="1" dirty="0"/>
              <a:t>sport</a:t>
            </a:r>
            <a:r>
              <a:rPr lang="en-US" sz="5600" dirty="0"/>
              <a:t>, and </a:t>
            </a:r>
            <a:r>
              <a:rPr lang="en-US" sz="5600" b="1" dirty="0"/>
              <a:t>socializing</a:t>
            </a:r>
            <a:r>
              <a:rPr lang="en-US" sz="5600" dirty="0"/>
              <a:t>. The have paid between </a:t>
            </a:r>
            <a:r>
              <a:rPr lang="en-US" sz="5600" b="1" dirty="0"/>
              <a:t>$30,000 and $50,000 </a:t>
            </a:r>
            <a:r>
              <a:rPr lang="en-US" sz="5600" dirty="0"/>
              <a:t>for their current boat. </a:t>
            </a:r>
          </a:p>
          <a:p>
            <a:pPr marL="0" indent="0">
              <a:lnSpc>
                <a:spcPct val="170000"/>
              </a:lnSpc>
              <a:spcBef>
                <a:spcPts val="500"/>
              </a:spcBef>
              <a:buNone/>
            </a:pPr>
            <a:r>
              <a:rPr lang="en-IN" sz="6400" b="1" dirty="0">
                <a:solidFill>
                  <a:srgbClr val="0070C0"/>
                </a:solidFill>
              </a:rPr>
              <a:t>Profile 2: Middle class family fisherman</a:t>
            </a:r>
            <a:endParaRPr lang="en-US" sz="6400" b="1" dirty="0">
              <a:solidFill>
                <a:srgbClr val="0070C0"/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300"/>
              </a:spcBef>
              <a:spcAft>
                <a:spcPts val="1000"/>
              </a:spcAft>
              <a:buNone/>
            </a:pPr>
            <a:r>
              <a:rPr lang="en-US" sz="5600" b="1" dirty="0"/>
              <a:t>Medium</a:t>
            </a:r>
            <a:r>
              <a:rPr lang="en-US" sz="5600" dirty="0"/>
              <a:t> boat users who have income </a:t>
            </a:r>
            <a:r>
              <a:rPr lang="en-US" sz="5600" b="1" dirty="0"/>
              <a:t>between $60,000 and $75,000 </a:t>
            </a:r>
            <a:r>
              <a:rPr lang="en-US" sz="5600" dirty="0"/>
              <a:t>and </a:t>
            </a:r>
            <a:r>
              <a:rPr lang="en-US" sz="5600" b="1" dirty="0"/>
              <a:t>may</a:t>
            </a:r>
            <a:r>
              <a:rPr lang="en-US" sz="5600" dirty="0"/>
              <a:t> make a future boat purchase. They are </a:t>
            </a:r>
            <a:r>
              <a:rPr lang="en-US" sz="5600" b="1" dirty="0"/>
              <a:t>brand advocates and brand loyal</a:t>
            </a:r>
            <a:r>
              <a:rPr lang="en-US" sz="5600" dirty="0"/>
              <a:t>. They have </a:t>
            </a:r>
            <a:r>
              <a:rPr lang="en-US" sz="5600" b="1" dirty="0"/>
              <a:t>low</a:t>
            </a:r>
            <a:r>
              <a:rPr lang="en-US" sz="5600" dirty="0"/>
              <a:t> purchase behavior, and have </a:t>
            </a:r>
            <a:r>
              <a:rPr lang="en-US" sz="5600" b="1" dirty="0"/>
              <a:t>zero</a:t>
            </a:r>
            <a:r>
              <a:rPr lang="en-US" sz="5600" dirty="0"/>
              <a:t> feel good factors. Moreover, they are </a:t>
            </a:r>
            <a:r>
              <a:rPr lang="en-US" sz="5600" b="1" dirty="0"/>
              <a:t>neither</a:t>
            </a:r>
            <a:r>
              <a:rPr lang="en-US" sz="5600" dirty="0"/>
              <a:t> boat experts </a:t>
            </a:r>
            <a:r>
              <a:rPr lang="en-US" sz="5600" b="1" dirty="0"/>
              <a:t>nor</a:t>
            </a:r>
            <a:r>
              <a:rPr lang="en-US" sz="5600" dirty="0"/>
              <a:t> passionate boat riders, and are</a:t>
            </a:r>
            <a:r>
              <a:rPr lang="en-US" sz="5600" b="1" dirty="0"/>
              <a:t> price sensitive</a:t>
            </a:r>
            <a:r>
              <a:rPr lang="en-US" sz="5600" dirty="0"/>
              <a:t>. They prefer to boat with their </a:t>
            </a:r>
            <a:r>
              <a:rPr lang="en-US" sz="5600" b="1" dirty="0"/>
              <a:t>spouse</a:t>
            </a:r>
            <a:r>
              <a:rPr lang="en-US" sz="5600" dirty="0"/>
              <a:t> and do </a:t>
            </a:r>
            <a:r>
              <a:rPr lang="en-US" sz="5600" b="1" dirty="0"/>
              <a:t>fishing</a:t>
            </a:r>
            <a:r>
              <a:rPr lang="en-US" sz="5600" dirty="0"/>
              <a:t>. They have paid between </a:t>
            </a:r>
            <a:r>
              <a:rPr lang="en-US" sz="5600" b="1" dirty="0"/>
              <a:t>$10,000 and $20,000 </a:t>
            </a:r>
            <a:r>
              <a:rPr lang="en-US" sz="5600" dirty="0"/>
              <a:t>for their current boat. </a:t>
            </a:r>
          </a:p>
          <a:p>
            <a:pPr marL="0" lvl="0" indent="0">
              <a:spcBef>
                <a:spcPts val="500"/>
              </a:spcBef>
              <a:buNone/>
            </a:pPr>
            <a:r>
              <a:rPr lang="en-US" sz="6400" b="1" dirty="0">
                <a:solidFill>
                  <a:srgbClr val="0070C0"/>
                </a:solidFill>
              </a:rPr>
              <a:t>Profile 3</a:t>
            </a:r>
            <a:r>
              <a:rPr lang="en-IN" sz="6400" b="1" dirty="0">
                <a:solidFill>
                  <a:srgbClr val="0070C0"/>
                </a:solidFill>
              </a:rPr>
              <a:t>: On the fence high net worth</a:t>
            </a:r>
            <a:endParaRPr lang="en-US" sz="6400" b="1" dirty="0">
              <a:solidFill>
                <a:srgbClr val="0070C0"/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5600" b="1" dirty="0"/>
              <a:t>Medium</a:t>
            </a:r>
            <a:r>
              <a:rPr lang="en-US" sz="5600" dirty="0"/>
              <a:t> boat users who have income between </a:t>
            </a:r>
            <a:r>
              <a:rPr lang="en-US" sz="5600" b="1" dirty="0"/>
              <a:t>$100,000 and $125,000 </a:t>
            </a:r>
            <a:r>
              <a:rPr lang="en-US" sz="5600" dirty="0"/>
              <a:t>and </a:t>
            </a:r>
            <a:r>
              <a:rPr lang="en-US" sz="5600" b="1" dirty="0"/>
              <a:t>may</a:t>
            </a:r>
            <a:r>
              <a:rPr lang="en-US" sz="5600" dirty="0"/>
              <a:t> make a future boat purchase. They are </a:t>
            </a:r>
            <a:r>
              <a:rPr lang="en-US" sz="5600" b="1" dirty="0"/>
              <a:t>not brand advocates </a:t>
            </a:r>
            <a:r>
              <a:rPr lang="en-US" sz="5600" dirty="0"/>
              <a:t>and </a:t>
            </a:r>
            <a:r>
              <a:rPr lang="en-US" sz="5600" b="1" dirty="0"/>
              <a:t>brand loyal. </a:t>
            </a:r>
            <a:r>
              <a:rPr lang="en-US" sz="5600" dirty="0"/>
              <a:t>Further, they have </a:t>
            </a:r>
            <a:r>
              <a:rPr lang="en-US" sz="5600" b="1" dirty="0"/>
              <a:t>low</a:t>
            </a:r>
            <a:r>
              <a:rPr lang="en-US" sz="5600" dirty="0"/>
              <a:t> purchase behavior, and have </a:t>
            </a:r>
            <a:r>
              <a:rPr lang="en-US" sz="5600" b="1" dirty="0"/>
              <a:t>zero</a:t>
            </a:r>
            <a:r>
              <a:rPr lang="en-US" sz="5600" dirty="0"/>
              <a:t> feel good factors. Moreover, they are </a:t>
            </a:r>
            <a:r>
              <a:rPr lang="en-US" sz="5600" b="1" dirty="0"/>
              <a:t>neither</a:t>
            </a:r>
            <a:r>
              <a:rPr lang="en-US" sz="5600" dirty="0"/>
              <a:t> boat experts </a:t>
            </a:r>
            <a:r>
              <a:rPr lang="en-US" sz="5600" b="1" dirty="0"/>
              <a:t>nor</a:t>
            </a:r>
            <a:r>
              <a:rPr lang="en-US" sz="5600" dirty="0"/>
              <a:t> passionate boat riders, and are </a:t>
            </a:r>
            <a:r>
              <a:rPr lang="en-US" sz="5600" b="1" dirty="0"/>
              <a:t>price sensitive</a:t>
            </a:r>
            <a:r>
              <a:rPr lang="en-US" sz="5600" dirty="0"/>
              <a:t>. They prefer to boat with their </a:t>
            </a:r>
            <a:r>
              <a:rPr lang="en-US" sz="5600" b="1" dirty="0"/>
              <a:t>spouse</a:t>
            </a:r>
            <a:r>
              <a:rPr lang="en-US" sz="5600" dirty="0"/>
              <a:t> for </a:t>
            </a:r>
            <a:r>
              <a:rPr lang="en-US" sz="5600" b="1" dirty="0"/>
              <a:t>cruising</a:t>
            </a:r>
            <a:r>
              <a:rPr lang="en-US" sz="5600" dirty="0"/>
              <a:t>. The have paid between </a:t>
            </a:r>
            <a:r>
              <a:rPr lang="en-US" sz="5600" b="1" dirty="0"/>
              <a:t>$20,000 and $30,000 </a:t>
            </a:r>
            <a:r>
              <a:rPr lang="en-US" sz="5600" dirty="0"/>
              <a:t>for their current boat.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A80B7F-B8E3-4792-AA96-1E111EAE86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31" y="2061726"/>
            <a:ext cx="2999232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11C6020-EF04-474E-8D44-1E2528737260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156" y="4383379"/>
            <a:ext cx="299611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3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"/>
    </mc:Choice>
    <mc:Fallback xmlns="">
      <p:transition spd="slow" advTm="132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>
          <a:xfrm>
            <a:off x="508000" y="1343879"/>
            <a:ext cx="6908800" cy="354865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How did we suggest the clusters be deployed?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772583"/>
            <a:ext cx="10515600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CA" dirty="0">
                <a:solidFill>
                  <a:srgbClr val="0070C0"/>
                </a:solidFill>
              </a:rPr>
              <a:t>Actioning the Segments: Business Expansion Strategy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61158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0" y="5933307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259186" y="1785980"/>
            <a:ext cx="5836814" cy="4240988"/>
          </a:xfrm>
        </p:spPr>
        <p:txBody>
          <a:bodyPr>
            <a:normAutofit/>
          </a:bodyPr>
          <a:lstStyle/>
          <a:p>
            <a:r>
              <a:rPr lang="en-US" dirty="0"/>
              <a:t>Demographic components from clusters can be used to identify suitable expansion locations for Creek</a:t>
            </a:r>
          </a:p>
          <a:p>
            <a:r>
              <a:rPr lang="en-US" dirty="0"/>
              <a:t>Cluster 1 and 3 shows customers tend to be high net worth families</a:t>
            </a:r>
          </a:p>
          <a:p>
            <a:r>
              <a:rPr lang="en-US" dirty="0"/>
              <a:t>Acquired US Census data to scope market size and ideal sites for launching boat business</a:t>
            </a:r>
          </a:p>
          <a:p>
            <a:r>
              <a:rPr lang="en-US" dirty="0"/>
              <a:t>Creek strategy calls for North American expansion- Limiting analysis to USA here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194" name="Picture 2" descr="man standing on bridge looking at the water">
            <a:extLst>
              <a:ext uri="{FF2B5EF4-FFF2-40B4-BE49-F238E27FC236}">
                <a16:creationId xmlns:a16="http://schemas.microsoft.com/office/drawing/2014/main" id="{CF45578A-547E-4442-9BC5-3DAA99DF837B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" r="1520"/>
          <a:stretch>
            <a:fillRect/>
          </a:stretch>
        </p:blipFill>
        <p:spPr bwMode="auto">
          <a:xfrm>
            <a:off x="6180138" y="1841500"/>
            <a:ext cx="5753100" cy="39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00F734F-FF71-42F7-9C4D-4449C4163976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23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"/>
    </mc:Choice>
    <mc:Fallback xmlns="">
      <p:transition spd="slow" advTm="132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>
          <a:xfrm>
            <a:off x="508000" y="1343879"/>
            <a:ext cx="6908800" cy="354865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What does the market size look like for boats?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772583"/>
            <a:ext cx="10515600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CA" dirty="0">
                <a:solidFill>
                  <a:srgbClr val="0070C0"/>
                </a:solidFill>
              </a:rPr>
              <a:t>Identifying high net worth families in US States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61158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0" y="582173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193870" y="1714233"/>
            <a:ext cx="4676709" cy="4240988"/>
          </a:xfrm>
        </p:spPr>
        <p:txBody>
          <a:bodyPr>
            <a:normAutofit/>
          </a:bodyPr>
          <a:lstStyle/>
          <a:p>
            <a:r>
              <a:rPr lang="en-US" dirty="0"/>
              <a:t>Around 9 million households with $100,000 income</a:t>
            </a:r>
          </a:p>
          <a:p>
            <a:r>
              <a:rPr lang="en-US" dirty="0"/>
              <a:t>Filtered top 100 counties by count of over $100K households</a:t>
            </a:r>
          </a:p>
          <a:p>
            <a:r>
              <a:rPr lang="en-US" dirty="0"/>
              <a:t>Top 10 states listed: California, New York, Texas, and Florida seem like good candidates</a:t>
            </a:r>
          </a:p>
          <a:p>
            <a:r>
              <a:rPr lang="en-US" dirty="0"/>
              <a:t>Represent geographic regions in US (North, South, West, East)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1BF81-108F-4940-86DB-C1618B1B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706" y="1778093"/>
            <a:ext cx="7491294" cy="3978594"/>
          </a:xfrm>
          <a:prstGeom prst="rect">
            <a:avLst/>
          </a:prstGeom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897B0EBA-E2A9-423F-8F1E-CC544A315006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296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"/>
    </mc:Choice>
    <mc:Fallback xmlns="">
      <p:transition spd="slow" advTm="132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961261"/>
            <a:ext cx="11582398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Mapping households over $100,000 in California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01001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31C87-9A85-49CE-976C-8FF45FF6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654" y="1752734"/>
            <a:ext cx="8873346" cy="4712596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85AB500-EAAE-4D11-B063-185E06919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71" y="1714233"/>
            <a:ext cx="4406122" cy="4240988"/>
          </a:xfrm>
        </p:spPr>
        <p:txBody>
          <a:bodyPr>
            <a:normAutofit/>
          </a:bodyPr>
          <a:lstStyle/>
          <a:p>
            <a:r>
              <a:rPr lang="en-US" dirty="0"/>
              <a:t>California shows large concentration of high net worth individuals</a:t>
            </a:r>
          </a:p>
          <a:p>
            <a:r>
              <a:rPr lang="en-US" dirty="0"/>
              <a:t>State has close proximity to ocean and is known for outdoor activities and tourism</a:t>
            </a:r>
          </a:p>
          <a:p>
            <a:r>
              <a:rPr lang="en-US" dirty="0"/>
              <a:t>As such, this is a very attractive area for Creek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20782EE-4EF4-4BC3-A4A2-E17AA832BE21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214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"/>
    </mc:Choice>
    <mc:Fallback xmlns="">
      <p:transition spd="slow" advTm="200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961261"/>
            <a:ext cx="11582398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Location matters: Assessing attractive counties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01001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055A-D6FB-4C3E-9F89-7D7D0EA5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66" y="1714054"/>
            <a:ext cx="9678239" cy="5143946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F8FA5DF-DE1D-4469-B711-1909DF1BD17B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62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"/>
    </mc:Choice>
    <mc:Fallback xmlns="">
      <p:transition spd="slow" advTm="200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961261"/>
            <a:ext cx="11582398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Mapping county level households over $100,000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01001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AFB1B-CD32-417F-BB6B-25DE1B5B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80" y="1714054"/>
            <a:ext cx="9678239" cy="5143946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8ED5BD0-4390-4D85-9ED9-A0AA10A2BE73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725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"/>
    </mc:Choice>
    <mc:Fallback xmlns="">
      <p:transition spd="slow" advTm="200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>
          <a:xfrm>
            <a:off x="508000" y="1343879"/>
            <a:ext cx="6908800" cy="354865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How can this project move forward?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772583"/>
            <a:ext cx="10515600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CA" dirty="0">
                <a:solidFill>
                  <a:srgbClr val="0070C0"/>
                </a:solidFill>
              </a:rPr>
              <a:t>Recommendations and Next Steps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61158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0" y="5979026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259186" y="1785980"/>
            <a:ext cx="5836814" cy="4240988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Formulate full expansion plan using results</a:t>
            </a:r>
          </a:p>
          <a:p>
            <a:r>
              <a:rPr lang="en-US" sz="2200" dirty="0"/>
              <a:t>Need to define expansion scope: How many regions, states, and counties? Suggesting California, NY, Texas, and Florida</a:t>
            </a:r>
          </a:p>
          <a:p>
            <a:r>
              <a:rPr lang="en-US" sz="2200" dirty="0"/>
              <a:t>Develop marketing plan and cost local market channels with clusters in mind</a:t>
            </a:r>
          </a:p>
          <a:p>
            <a:r>
              <a:rPr lang="en-US" sz="2200" dirty="0"/>
              <a:t>Focus on high net worth enthusiasts and on the fence high net worth clusters from K-Prototypes</a:t>
            </a:r>
          </a:p>
          <a:p>
            <a:r>
              <a:rPr lang="en-US" sz="2200" dirty="0"/>
              <a:t>Identify dealership start-up costs and assess local real estate prices for select counties</a:t>
            </a:r>
          </a:p>
          <a:p>
            <a:r>
              <a:rPr lang="en-US" sz="2200" dirty="0"/>
              <a:t>Create comprehensive consumer database on possible customers fitting segment profiles</a:t>
            </a:r>
          </a:p>
          <a:p>
            <a:r>
              <a:rPr lang="en-US" sz="2200" dirty="0"/>
              <a:t>Initial business case mentions Creek wants product design- Conduct new survey to facilitate conjoint analysis (showing full products)</a:t>
            </a:r>
          </a:p>
        </p:txBody>
      </p:sp>
      <p:pic>
        <p:nvPicPr>
          <p:cNvPr id="16386" name="Picture 2" descr="https://images.unsplash.com/photo-1519120126473-8be7aedcd6c6?ixlib=rb-0.3.5&amp;ixid=eyJhcHBfaWQiOjEyMDd9&amp;s=a55332dfc236b13f118ef77a36b4052f&amp;dpr=1&amp;auto=format&amp;fit=crop&amp;w=1000&amp;q=80&amp;cs=tinysrgb">
            <a:extLst>
              <a:ext uri="{FF2B5EF4-FFF2-40B4-BE49-F238E27FC236}">
                <a16:creationId xmlns:a16="http://schemas.microsoft.com/office/drawing/2014/main" id="{96207B2B-A948-401F-B9D6-3108C7C3DF10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" r="1520"/>
          <a:stretch>
            <a:fillRect/>
          </a:stretch>
        </p:blipFill>
        <p:spPr bwMode="auto">
          <a:xfrm>
            <a:off x="6179463" y="1856073"/>
            <a:ext cx="5753351" cy="395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729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"/>
    </mc:Choice>
    <mc:Fallback xmlns="">
      <p:transition spd="slow" advTm="132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91" y="5928749"/>
            <a:ext cx="1904463" cy="427605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8" b="27648"/>
          <a:stretch>
            <a:fillRect/>
          </a:stretch>
        </p:blipFill>
        <p:spPr>
          <a:xfrm>
            <a:off x="0" y="695569"/>
            <a:ext cx="12192000" cy="6162430"/>
          </a:xfrm>
        </p:spPr>
      </p:pic>
    </p:spTree>
    <p:extLst>
      <p:ext uri="{BB962C8B-B14F-4D97-AF65-F5344CB8AC3E}">
        <p14:creationId xmlns:p14="http://schemas.microsoft.com/office/powerpoint/2010/main" val="325761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8000" y="1775675"/>
            <a:ext cx="5247819" cy="3778822"/>
          </a:xfrm>
        </p:spPr>
        <p:txBody>
          <a:bodyPr>
            <a:normAutofit/>
          </a:bodyPr>
          <a:lstStyle/>
          <a:p>
            <a:r>
              <a:rPr lang="en-CA" dirty="0"/>
              <a:t>Introducing the Business Case</a:t>
            </a:r>
          </a:p>
          <a:p>
            <a:r>
              <a:rPr lang="en-CA" dirty="0"/>
              <a:t>Analytics Problem and Scoping</a:t>
            </a:r>
          </a:p>
          <a:p>
            <a:r>
              <a:rPr lang="en-CA" dirty="0"/>
              <a:t>Goals of the Analysis</a:t>
            </a:r>
          </a:p>
          <a:p>
            <a:r>
              <a:rPr lang="en-CA" dirty="0"/>
              <a:t>Data Review</a:t>
            </a:r>
          </a:p>
          <a:p>
            <a:r>
              <a:rPr lang="en-CA" dirty="0"/>
              <a:t>Market </a:t>
            </a:r>
            <a:r>
              <a:rPr lang="en-CA"/>
              <a:t>Segment Development</a:t>
            </a:r>
            <a:endParaRPr lang="en-CA" dirty="0"/>
          </a:p>
          <a:p>
            <a:r>
              <a:rPr lang="en-CA" dirty="0"/>
              <a:t>Recommendations and Next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>
          <a:xfrm>
            <a:off x="498022" y="1396840"/>
            <a:ext cx="5247819" cy="378835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What can you expect?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021" y="417443"/>
            <a:ext cx="10515600" cy="880440"/>
          </a:xfrm>
        </p:spPr>
        <p:txBody>
          <a:bodyPr/>
          <a:lstStyle/>
          <a:p>
            <a:r>
              <a:rPr lang="en-CA" dirty="0">
                <a:solidFill>
                  <a:srgbClr val="0070C0"/>
                </a:solidFill>
              </a:rPr>
              <a:t>Market segmentation for Creek Boats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r="4942"/>
          <a:stretch>
            <a:fillRect/>
          </a:stretch>
        </p:blipFill>
        <p:spPr>
          <a:xfrm>
            <a:off x="5997575" y="1397000"/>
            <a:ext cx="5753100" cy="4256088"/>
          </a:xfrm>
        </p:spPr>
      </p:pic>
      <p:sp>
        <p:nvSpPr>
          <p:cNvPr id="9" name="Rectangle 8"/>
          <p:cNvSpPr/>
          <p:nvPr/>
        </p:nvSpPr>
        <p:spPr>
          <a:xfrm>
            <a:off x="0" y="582173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6F59929-12F9-424C-95B7-DCD664D76195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29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0"/>
    </mc:Choice>
    <mc:Fallback xmlns="">
      <p:transition spd="slow" advTm="246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>
          <a:xfrm>
            <a:off x="508000" y="1343879"/>
            <a:ext cx="6518031" cy="354865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Project conducted on behalf of Creek Boats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772583"/>
            <a:ext cx="10515600" cy="533726"/>
          </a:xfrm>
        </p:spPr>
        <p:txBody>
          <a:bodyPr/>
          <a:lstStyle/>
          <a:p>
            <a:r>
              <a:rPr lang="en-CA" dirty="0">
                <a:solidFill>
                  <a:srgbClr val="0070C0"/>
                </a:solidFill>
              </a:rPr>
              <a:t>Project Scope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0965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0" y="582173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54AD2-D20C-40C0-A616-B0C79B74D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914" y="1719749"/>
            <a:ext cx="5753351" cy="4101983"/>
          </a:xfrm>
        </p:spPr>
        <p:txBody>
          <a:bodyPr>
            <a:noAutofit/>
          </a:bodyPr>
          <a:lstStyle/>
          <a:p>
            <a:r>
              <a:rPr lang="en-US" sz="1800" dirty="0"/>
              <a:t>Working for Customer Insights group at multi-use boat company</a:t>
            </a:r>
          </a:p>
          <a:p>
            <a:r>
              <a:rPr lang="en-US" sz="1800" dirty="0"/>
              <a:t>Company suffering through general decline in boat industry</a:t>
            </a:r>
          </a:p>
          <a:p>
            <a:r>
              <a:rPr lang="en-US" sz="1800" dirty="0"/>
              <a:t>To combat general decline, company needs data-driven growth strategy</a:t>
            </a:r>
          </a:p>
          <a:p>
            <a:r>
              <a:rPr lang="en-US" sz="1800" dirty="0"/>
              <a:t>Strategy focuses on expanding market in North America</a:t>
            </a:r>
          </a:p>
          <a:p>
            <a:r>
              <a:rPr lang="en-US" sz="1800" dirty="0"/>
              <a:t>As part of this expansion, Creek interested in understanding North America customer base</a:t>
            </a:r>
          </a:p>
          <a:p>
            <a:r>
              <a:rPr lang="en-US" sz="1800" dirty="0"/>
              <a:t>Focus on building more targeted boats for new market entry</a:t>
            </a:r>
          </a:p>
          <a:p>
            <a:endParaRPr lang="en-CA" sz="1500" dirty="0"/>
          </a:p>
        </p:txBody>
      </p:sp>
      <p:pic>
        <p:nvPicPr>
          <p:cNvPr id="1030" name="Picture 6" descr="aerial photography of boat">
            <a:extLst>
              <a:ext uri="{FF2B5EF4-FFF2-40B4-BE49-F238E27FC236}">
                <a16:creationId xmlns:a16="http://schemas.microsoft.com/office/drawing/2014/main" id="{8B7F21AB-5AFA-4B81-A35B-22DF7F84C426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" r="1520"/>
          <a:stretch>
            <a:fillRect/>
          </a:stretch>
        </p:blipFill>
        <p:spPr bwMode="auto">
          <a:xfrm>
            <a:off x="6096000" y="1719749"/>
            <a:ext cx="5753351" cy="395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530981D-15E7-4DB8-A824-1F7B68000FB4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707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"/>
    </mc:Choice>
    <mc:Fallback xmlns="">
      <p:transition spd="slow" advTm="6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>
          <a:xfrm>
            <a:off x="508000" y="1343879"/>
            <a:ext cx="6908800" cy="354865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What are we trying to accomplish?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772583"/>
            <a:ext cx="10515600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CA" dirty="0">
                <a:solidFill>
                  <a:srgbClr val="0070C0"/>
                </a:solidFill>
              </a:rPr>
              <a:t>Analysis Goals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61158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0" y="582173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259186" y="1844429"/>
            <a:ext cx="5836814" cy="4240988"/>
          </a:xfrm>
        </p:spPr>
        <p:txBody>
          <a:bodyPr>
            <a:normAutofit/>
          </a:bodyPr>
          <a:lstStyle/>
          <a:p>
            <a:r>
              <a:rPr lang="en-US" dirty="0"/>
              <a:t>Complete dimensional reduction on extensive survey data</a:t>
            </a:r>
          </a:p>
          <a:p>
            <a:r>
              <a:rPr lang="en-US" dirty="0"/>
              <a:t>Conduct an initial factor analysis on participant’s motivation responses</a:t>
            </a:r>
          </a:p>
          <a:p>
            <a:r>
              <a:rPr lang="en-US" dirty="0"/>
              <a:t>Develop defined market segments to better understand boat customers</a:t>
            </a:r>
          </a:p>
          <a:p>
            <a:r>
              <a:rPr lang="en-US" dirty="0"/>
              <a:t>Suggest North American market sizing and identify suitable launch locations</a:t>
            </a:r>
          </a:p>
          <a:p>
            <a:r>
              <a:rPr lang="en-US" dirty="0"/>
              <a:t>Offer sound next steps to further the analysis during client hand-off</a:t>
            </a:r>
          </a:p>
        </p:txBody>
      </p:sp>
      <p:pic>
        <p:nvPicPr>
          <p:cNvPr id="3074" name="Picture 2" descr="boat docked near dock">
            <a:extLst>
              <a:ext uri="{FF2B5EF4-FFF2-40B4-BE49-F238E27FC236}">
                <a16:creationId xmlns:a16="http://schemas.microsoft.com/office/drawing/2014/main" id="{A6A04DC6-44FE-4DA0-8B9D-6AC8FA7AB68F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" r="4645"/>
          <a:stretch>
            <a:fillRect/>
          </a:stretch>
        </p:blipFill>
        <p:spPr bwMode="auto">
          <a:xfrm>
            <a:off x="6007100" y="1778000"/>
            <a:ext cx="5753100" cy="39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DA1B765-3101-460D-AFAA-4BE62729815F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10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"/>
    </mc:Choice>
    <mc:Fallback xmlns="">
      <p:transition spd="slow" advTm="132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>
          <a:xfrm>
            <a:off x="508000" y="1258572"/>
            <a:ext cx="6518031" cy="354865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What does the working set contain?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772583"/>
            <a:ext cx="10515600" cy="533726"/>
          </a:xfrm>
        </p:spPr>
        <p:txBody>
          <a:bodyPr/>
          <a:lstStyle/>
          <a:p>
            <a:r>
              <a:rPr lang="en-CA" dirty="0">
                <a:solidFill>
                  <a:srgbClr val="0070C0"/>
                </a:solidFill>
              </a:rPr>
              <a:t>Focus on the boating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58091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8814" y="5867451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54AD2-D20C-40C0-A616-B0C79B74D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914" y="1655371"/>
            <a:ext cx="5753351" cy="3974055"/>
          </a:xfrm>
        </p:spPr>
        <p:txBody>
          <a:bodyPr>
            <a:noAutofit/>
          </a:bodyPr>
          <a:lstStyle/>
          <a:p>
            <a:r>
              <a:rPr lang="en-US" dirty="0"/>
              <a:t>The data were collected by a market research company for Creek</a:t>
            </a:r>
          </a:p>
          <a:p>
            <a:r>
              <a:rPr lang="en-US" dirty="0"/>
              <a:t>Each row represents a single survey response</a:t>
            </a:r>
          </a:p>
          <a:p>
            <a:r>
              <a:rPr lang="en-US" dirty="0"/>
              <a:t>A total of 2,813 respondents were available for analysis with 54 columns</a:t>
            </a:r>
          </a:p>
          <a:p>
            <a:r>
              <a:rPr lang="en-US" dirty="0"/>
              <a:t>Data not appropriate for product development using conjoint</a:t>
            </a:r>
          </a:p>
          <a:p>
            <a:r>
              <a:rPr lang="en-US" dirty="0"/>
              <a:t>Survey participants answered questions on attitudes, purchase behavior, and demographics</a:t>
            </a:r>
          </a:p>
        </p:txBody>
      </p:sp>
      <p:pic>
        <p:nvPicPr>
          <p:cNvPr id="3074" name="Picture 2" descr="Long colorful lines of code on a computer screen">
            <a:extLst>
              <a:ext uri="{FF2B5EF4-FFF2-40B4-BE49-F238E27FC236}">
                <a16:creationId xmlns:a16="http://schemas.microsoft.com/office/drawing/2014/main" id="{A50E640A-A3A6-488B-BC8E-2B93168CE6E1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" r="1520"/>
          <a:stretch>
            <a:fillRect/>
          </a:stretch>
        </p:blipFill>
        <p:spPr bwMode="auto">
          <a:xfrm>
            <a:off x="6096000" y="1736314"/>
            <a:ext cx="5753351" cy="395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5EED862B-1707-4C4E-9F3B-EAA337BE2B60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03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"/>
    </mc:Choice>
    <mc:Fallback xmlns="">
      <p:transition spd="slow" advTm="69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1" y="772583"/>
            <a:ext cx="10903337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CA" dirty="0">
                <a:solidFill>
                  <a:srgbClr val="0070C0"/>
                </a:solidFill>
              </a:rPr>
              <a:t>PCA: Exploring customer needs and reducing dimensions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0965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0" y="582173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54AD2-D20C-40C0-A616-B0C79B74D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18" y="1944121"/>
            <a:ext cx="5753351" cy="3974055"/>
          </a:xfrm>
        </p:spPr>
        <p:txBody>
          <a:bodyPr>
            <a:noAutofit/>
          </a:bodyPr>
          <a:lstStyle/>
          <a:p>
            <a:r>
              <a:rPr lang="en-US" dirty="0"/>
              <a:t>Set included 29 Motivation and needs questions</a:t>
            </a:r>
          </a:p>
          <a:p>
            <a:r>
              <a:rPr lang="en-US" dirty="0"/>
              <a:t>To reduce variance and complete dimensional reduction, PCA was used</a:t>
            </a:r>
          </a:p>
          <a:p>
            <a:r>
              <a:rPr lang="en-US" dirty="0"/>
              <a:t>Factor loadings analyzed to name principle components </a:t>
            </a:r>
          </a:p>
          <a:p>
            <a:r>
              <a:rPr lang="en-US" dirty="0"/>
              <a:t>Factors scores carried forward for customer segmentation work 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EA2C0C3D-B7DE-4DE2-8AD2-66E7E38523DB}"/>
              </a:ext>
            </a:extLst>
          </p:cNvPr>
          <p:cNvSpPr txBox="1">
            <a:spLocks/>
          </p:cNvSpPr>
          <p:nvPr/>
        </p:nvSpPr>
        <p:spPr>
          <a:xfrm>
            <a:off x="517983" y="1283688"/>
            <a:ext cx="5247819" cy="378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None/>
              <a:defRPr sz="1300" b="1" i="0" kern="1200" cap="all" baseline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None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>
                <a:solidFill>
                  <a:schemeClr val="bg1">
                    <a:lumMod val="50000"/>
                  </a:schemeClr>
                </a:solidFill>
              </a:rPr>
              <a:t>How did we pare down the initial data?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power boat reflection photography">
            <a:extLst>
              <a:ext uri="{FF2B5EF4-FFF2-40B4-BE49-F238E27FC236}">
                <a16:creationId xmlns:a16="http://schemas.microsoft.com/office/drawing/2014/main" id="{01AD67F2-2DFA-4FE8-A5AA-876645674932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1" b="22461"/>
          <a:stretch>
            <a:fillRect/>
          </a:stretch>
        </p:blipFill>
        <p:spPr bwMode="auto">
          <a:xfrm>
            <a:off x="6007100" y="1725613"/>
            <a:ext cx="5753100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EF050A5A-A37A-4B56-9966-A31996ADFBE4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7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"/>
    </mc:Choice>
    <mc:Fallback xmlns="">
      <p:transition spd="slow" advTm="69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1" y="891937"/>
            <a:ext cx="11347937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PCA Results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61158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508003" y="1844430"/>
            <a:ext cx="4362577" cy="3899878"/>
          </a:xfrm>
        </p:spPr>
        <p:txBody>
          <a:bodyPr>
            <a:normAutofit/>
          </a:bodyPr>
          <a:lstStyle/>
          <a:p>
            <a:r>
              <a:rPr lang="en-CA" dirty="0"/>
              <a:t>Variance Account For (VAF) elbow at 6 components</a:t>
            </a:r>
          </a:p>
          <a:p>
            <a:r>
              <a:rPr lang="en-CA" dirty="0"/>
              <a:t>Provides 95% variance explanation at that level</a:t>
            </a:r>
          </a:p>
          <a:p>
            <a:r>
              <a:rPr lang="en-US" dirty="0"/>
              <a:t>29 questions expressed as 6 high level fields when done:</a:t>
            </a:r>
          </a:p>
          <a:p>
            <a:pPr lvl="1"/>
            <a:r>
              <a:rPr lang="en-US" dirty="0"/>
              <a:t>Feel Good Factor</a:t>
            </a:r>
          </a:p>
          <a:p>
            <a:pPr lvl="1"/>
            <a:r>
              <a:rPr lang="en-US" dirty="0"/>
              <a:t>Price Conscious</a:t>
            </a:r>
          </a:p>
          <a:p>
            <a:pPr lvl="1"/>
            <a:r>
              <a:rPr lang="en-US" dirty="0"/>
              <a:t>Boat Experts</a:t>
            </a:r>
          </a:p>
          <a:p>
            <a:pPr lvl="1"/>
            <a:r>
              <a:rPr lang="en-US" dirty="0"/>
              <a:t>Brand Conscious</a:t>
            </a:r>
          </a:p>
          <a:p>
            <a:pPr lvl="1"/>
            <a:r>
              <a:rPr lang="en-US" dirty="0"/>
              <a:t>Passionate Boaters</a:t>
            </a:r>
            <a:endParaRPr lang="en-CA" dirty="0"/>
          </a:p>
          <a:p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95486-A3ED-4ED6-918C-8CD9F6605946}"/>
              </a:ext>
            </a:extLst>
          </p:cNvPr>
          <p:cNvSpPr/>
          <p:nvPr/>
        </p:nvSpPr>
        <p:spPr>
          <a:xfrm>
            <a:off x="0" y="582173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FD589-24EC-45BD-B75F-63AE008B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05" y="1737966"/>
            <a:ext cx="6210198" cy="4006342"/>
          </a:xfrm>
          <a:prstGeom prst="rect">
            <a:avLst/>
          </a:prstGeom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B6164331-68CC-4FD5-8CDF-B5EDB2A5DD4A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277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"/>
    </mc:Choice>
    <mc:Fallback xmlns="">
      <p:transition spd="slow" advTm="111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>
          <a:xfrm>
            <a:off x="508000" y="1343879"/>
            <a:ext cx="6908800" cy="354865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How did we define customer segments?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772583"/>
            <a:ext cx="10515600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CA" dirty="0">
                <a:solidFill>
                  <a:srgbClr val="0070C0"/>
                </a:solidFill>
              </a:rPr>
              <a:t>Customer Segmentation Approach #1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61158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0" y="582173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2408F512-D2EB-4C3F-9086-827650B0DD3E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  <p:pic>
        <p:nvPicPr>
          <p:cNvPr id="1026" name="Picture 2" descr="https://lh3.googleusercontent.com/26BkJs51De4oJH7o251AgwPjzQlOFPM-U3bj73aPeROj7f_VZUkf8oMGPM9I-m_2D0jdaw9TedBGwaexE0gI_kIxNOJOkMwNNhF7AAx4dZRun3dT9HwnsaDWeEBaff9tIbP_gCAlRFg">
            <a:extLst>
              <a:ext uri="{FF2B5EF4-FFF2-40B4-BE49-F238E27FC236}">
                <a16:creationId xmlns:a16="http://schemas.microsoft.com/office/drawing/2014/main" id="{9FD2165B-95B7-E945-AE1D-28AF94A50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538" y="1980884"/>
            <a:ext cx="6183915" cy="32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166B9A-9D8C-9140-985A-02BABBD25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2" y="1962726"/>
            <a:ext cx="5563406" cy="3850873"/>
          </a:xfrm>
        </p:spPr>
        <p:txBody>
          <a:bodyPr>
            <a:normAutofit fontScale="62500" lnSpcReduction="20000"/>
          </a:bodyPr>
          <a:lstStyle/>
          <a:p>
            <a:pPr fontAlgn="base"/>
            <a:r>
              <a:rPr lang="en-US" sz="3400" dirty="0" err="1"/>
              <a:t>Clusterwise</a:t>
            </a:r>
            <a:r>
              <a:rPr lang="en-US" sz="3400" dirty="0"/>
              <a:t> regression on purchase behavior and demographic questions</a:t>
            </a:r>
          </a:p>
          <a:p>
            <a:pPr fontAlgn="base"/>
            <a:r>
              <a:rPr lang="en-US" sz="3400" dirty="0"/>
              <a:t>Response: how likely are you to buy a new boat in the future?</a:t>
            </a:r>
          </a:p>
          <a:p>
            <a:pPr fontAlgn="base"/>
            <a:r>
              <a:rPr lang="en-US" sz="3400" dirty="0"/>
              <a:t>Predictors:</a:t>
            </a:r>
          </a:p>
          <a:p>
            <a:pPr lvl="1" fontAlgn="base"/>
            <a:r>
              <a:rPr lang="en-US" sz="3400" dirty="0"/>
              <a:t>Purchase behavior examples: What activities do like to do while boating, who joins you while boating</a:t>
            </a:r>
          </a:p>
          <a:p>
            <a:pPr lvl="1" fontAlgn="base"/>
            <a:r>
              <a:rPr lang="en-US" sz="3400" dirty="0"/>
              <a:t>Demographic examples: income, marital status, age, employment</a:t>
            </a:r>
          </a:p>
          <a:p>
            <a:pPr fontAlgn="base"/>
            <a:r>
              <a:rPr lang="en-US" sz="3400" dirty="0"/>
              <a:t>Results: five and six cluster solution chosen due to stable r squared within clusters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5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"/>
    </mc:Choice>
    <mc:Fallback xmlns="">
      <p:transition spd="slow" advTm="13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F089F-C3E6-9C4B-B1A3-EE63910AAC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>
          <a:xfrm>
            <a:off x="508000" y="1343879"/>
            <a:ext cx="6908800" cy="354865"/>
          </a:xfrm>
        </p:spPr>
        <p:txBody>
          <a:bodyPr/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What do the boat segments look like?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2" y="772583"/>
            <a:ext cx="10515600" cy="533726"/>
          </a:xfrm>
        </p:spPr>
        <p:txBody>
          <a:bodyPr/>
          <a:lstStyle/>
          <a:p>
            <a:br>
              <a:rPr lang="en-CA" dirty="0">
                <a:solidFill>
                  <a:srgbClr val="0070C0"/>
                </a:solidFill>
              </a:rPr>
            </a:br>
            <a:r>
              <a:rPr lang="en-CA" dirty="0">
                <a:solidFill>
                  <a:srgbClr val="0070C0"/>
                </a:solidFill>
              </a:rPr>
              <a:t>Customer Segmentation Approach #1- Results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61158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0" y="5821732"/>
            <a:ext cx="12192000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259186" y="1844429"/>
            <a:ext cx="5836814" cy="4240988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dirty="0"/>
              <a:t>Cluster size stable between train and test and good R squared</a:t>
            </a:r>
          </a:p>
          <a:p>
            <a:pPr fontAlgn="base"/>
            <a:r>
              <a:rPr lang="en-US" dirty="0"/>
              <a:t>But, these clusters are not clearly interpretable as contradictions appear within clusters</a:t>
            </a:r>
          </a:p>
          <a:p>
            <a:pPr fontAlgn="base"/>
            <a:r>
              <a:rPr lang="en-US" dirty="0"/>
              <a:t>Example: clusters that indicate that people like to both boat alone, and with friends while socializing</a:t>
            </a:r>
          </a:p>
          <a:p>
            <a:pPr fontAlgn="base"/>
            <a:r>
              <a:rPr lang="en-US" dirty="0"/>
              <a:t>Not all are bad, but these clusters leave something to be desired. Cluster size stable between train and test and good R squared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A5C51FAE-E2C0-4BDC-946B-9923DB53B4D6}"/>
              </a:ext>
            </a:extLst>
          </p:cNvPr>
          <p:cNvSpPr txBox="1">
            <a:spLocks/>
          </p:cNvSpPr>
          <p:nvPr/>
        </p:nvSpPr>
        <p:spPr>
          <a:xfrm>
            <a:off x="508000" y="417443"/>
            <a:ext cx="5043714" cy="27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2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Creek Boats Market Segments</a:t>
            </a:r>
            <a:endParaRPr lang="en-CA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B65DD4-531A-8040-9DFF-A28F8F47A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572500"/>
              </p:ext>
            </p:extLst>
          </p:nvPr>
        </p:nvGraphicFramePr>
        <p:xfrm>
          <a:off x="6434137" y="2558759"/>
          <a:ext cx="5419725" cy="206502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36220422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59619629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6566772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6890435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97584104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7968737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3521938175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Five Clusters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99705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19.47%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47.33%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12.21%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10.02%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10.97%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20987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22.10%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46.81%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9.85%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10.14%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11.10%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68779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48391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Six Clusters 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7623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8.55%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14.46%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12.21%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14.74%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33.99%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16.04%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4132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7.24%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13.22%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8.69%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10.62%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46.33%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13.90%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391003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809DE0A2-CE91-E74D-ADD0-2A8382AF7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2968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B6E1A-AB64-534F-92A9-22D020479CA3}"/>
              </a:ext>
            </a:extLst>
          </p:cNvPr>
          <p:cNvSpPr txBox="1"/>
          <p:nvPr/>
        </p:nvSpPr>
        <p:spPr>
          <a:xfrm>
            <a:off x="8242525" y="194497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 Sizes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"/>
    </mc:Choice>
    <mc:Fallback xmlns="">
      <p:transition spd="slow" advTm="132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AGCO Theme">
  <a:themeElements>
    <a:clrScheme name="Custom 7">
      <a:dk1>
        <a:srgbClr val="000000"/>
      </a:dk1>
      <a:lt1>
        <a:srgbClr val="FFFFFF"/>
      </a:lt1>
      <a:dk2>
        <a:srgbClr val="4D4D4F"/>
      </a:dk2>
      <a:lt2>
        <a:srgbClr val="E7E6E6"/>
      </a:lt2>
      <a:accent1>
        <a:srgbClr val="791600"/>
      </a:accent1>
      <a:accent2>
        <a:srgbClr val="799BC0"/>
      </a:accent2>
      <a:accent3>
        <a:srgbClr val="DED0C4"/>
      </a:accent3>
      <a:accent4>
        <a:srgbClr val="787B7C"/>
      </a:accent4>
      <a:accent5>
        <a:srgbClr val="DBE1EC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CO_Presentation-Widescreen-v8" id="{0EB131E7-92B0-D24C-BCDF-95BF0B8FCB42}" vid="{C9CAA3D7-FD3E-4248-8203-C096F30B04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nk_x0020_Order xmlns="1cfd5c16-e8aa-4f2f-8a40-716d42987d4b">20</Link_x0020_Order>
    <PublishingExpirationDate xmlns="http://schemas.microsoft.com/sharepoint/v3" xsi:nil="true"/>
    <PublishingStartDate xmlns="http://schemas.microsoft.com/sharepoint/v3" xsi:nil="true"/>
    <_dlc_DocId xmlns="1cfd5c16-e8aa-4f2f-8a40-716d42987d4b">NEYN3M7SXPEH-588974923-24</_dlc_DocId>
    <_dlc_DocIdUrl xmlns="1cfd5c16-e8aa-4f2f-8a40-716d42987d4b">
      <Url>https://agcoca.sharepoint.com/sites/Intranet/resources/templates-protocols/_layouts/15/DocIdRedir.aspx?ID=NEYN3M7SXPEH-588974923-24</Url>
      <Description>NEYN3M7SXPEH-588974923-24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B2D12E4890DD4A95B281DF5F46D41D" ma:contentTypeVersion="4" ma:contentTypeDescription="Create a new document." ma:contentTypeScope="" ma:versionID="dfe6f535e9efa62b30fe5724355de932">
  <xsd:schema xmlns:xsd="http://www.w3.org/2001/XMLSchema" xmlns:xs="http://www.w3.org/2001/XMLSchema" xmlns:p="http://schemas.microsoft.com/office/2006/metadata/properties" xmlns:ns1="http://schemas.microsoft.com/sharepoint/v3" xmlns:ns2="1cfd5c16-e8aa-4f2f-8a40-716d42987d4b" targetNamespace="http://schemas.microsoft.com/office/2006/metadata/properties" ma:root="true" ma:fieldsID="b29886061260fe80d62750acacafc311" ns1:_="" ns2:_="">
    <xsd:import namespace="http://schemas.microsoft.com/sharepoint/v3"/>
    <xsd:import namespace="1cfd5c16-e8aa-4f2f-8a40-716d42987d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  <xsd:element ref="ns2:Link_x0020_Order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1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d5c16-e8aa-4f2f-8a40-716d42987d4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Link_x0020_Order" ma:index="13" nillable="true" ma:displayName="Link Order" ma:decimals="0" ma:internalName="Link_x0020_Order">
      <xsd:simpleType>
        <xsd:restriction base="dms:Number">
          <xsd:maxInclusive value="100"/>
          <xsd:minInclusive value="1"/>
        </xsd:restriction>
      </xsd:simpleType>
    </xsd:element>
    <xsd:element name="SharedWithUsers" ma:index="14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83C40E-CD31-4E13-A4E6-5AFB05F3953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1cfd5c16-e8aa-4f2f-8a40-716d42987d4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E5C8DBF-DFCF-4DB8-A98E-896FAEFC8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cfd5c16-e8aa-4f2f-8a40-716d42987d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8EEA5B-2CAF-4398-843B-A9FA96249A2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8FD717B-8EA0-48B9-823B-683C29C4E4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AGCO_Presentation-Widescreen</Template>
  <TotalTime>10448</TotalTime>
  <Words>1237</Words>
  <Application>Microsoft Office PowerPoint</Application>
  <PresentationFormat>Widescreen</PresentationFormat>
  <Paragraphs>187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Cooper Hewitt</vt:lpstr>
      <vt:lpstr>Cooper Hewitt Book</vt:lpstr>
      <vt:lpstr>Univers LT Std 57 Condensed</vt:lpstr>
      <vt:lpstr>Univers LT Std 67 Bold Condensed</vt:lpstr>
      <vt:lpstr>Wingdings</vt:lpstr>
      <vt:lpstr>AGCO Theme</vt:lpstr>
      <vt:lpstr>Floating a new business course: Developing market segments for Creek Boats</vt:lpstr>
      <vt:lpstr>Market segmentation for Creek Boats</vt:lpstr>
      <vt:lpstr>Project Scope</vt:lpstr>
      <vt:lpstr> Analysis Goals</vt:lpstr>
      <vt:lpstr>Focus on the boating data</vt:lpstr>
      <vt:lpstr> PCA: Exploring customer needs and reducing dimensions</vt:lpstr>
      <vt:lpstr> PCA Results</vt:lpstr>
      <vt:lpstr> Customer Segmentation Approach #1</vt:lpstr>
      <vt:lpstr> Customer Segmentation Approach #1- Results</vt:lpstr>
      <vt:lpstr> Customer Segmentation Approach #2</vt:lpstr>
      <vt:lpstr> Customer Segmentation Approach #2- Results</vt:lpstr>
      <vt:lpstr> Actioning the Segments: Business Expansion Strategy</vt:lpstr>
      <vt:lpstr> Identifying high net worth families in US States</vt:lpstr>
      <vt:lpstr> Mapping households over $100,000 in California</vt:lpstr>
      <vt:lpstr> Location matters: Assessing attractive counties</vt:lpstr>
      <vt:lpstr> Mapping county level households over $100,000</vt:lpstr>
      <vt:lpstr> Recommendations and Next Steps</vt:lpstr>
      <vt:lpstr>PowerPoint Presentation</vt:lpstr>
    </vt:vector>
  </TitlesOfParts>
  <Company>Alcohol &amp; Gaming Commission of Ontario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Alibhai, Haafiz (AGCO)</dc:creator>
  <cp:lastModifiedBy>Mark</cp:lastModifiedBy>
  <cp:revision>362</cp:revision>
  <cp:lastPrinted>2017-03-01T16:08:54Z</cp:lastPrinted>
  <dcterms:created xsi:type="dcterms:W3CDTF">2017-04-25T12:41:18Z</dcterms:created>
  <dcterms:modified xsi:type="dcterms:W3CDTF">2018-12-08T00:22:41Z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0x01010025B2D12E4890DD4A95B281DF5F46D41D</vt:lpwstr>
  </property>
  <property fmtid="{D5CDD505-2E9C-101B-9397-08002B2CF9AE}" pid="3" name="_dlc_DocIdItemGuid">
    <vt:lpwstr>23c03da0-43df-42b5-8a7f-18c5d7f42fc7</vt:lpwstr>
  </property>
</Properties>
</file>